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5" d="100"/>
          <a:sy n="45" d="100"/>
        </p:scale>
        <p:origin x="-23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5B5BCCF-FB53-47C0-A731-BB3C6F72EE5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BCCF-FB53-47C0-A731-BB3C6F72EE5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15B5BCCF-FB53-47C0-A731-BB3C6F72EE5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06DB1B-81B0-4270-867A-350B5CABA609}" type="datetimeFigureOut">
              <a:rPr lang="en-US" smtClean="0"/>
              <a:pPr/>
              <a:t>11/20/2014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BCCF-FB53-47C0-A731-BB3C6F72EE5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806DB1B-81B0-4270-867A-350B5CABA609}" type="datetimeFigureOut">
              <a:rPr lang="en-US" smtClean="0"/>
              <a:pPr/>
              <a:t>11/20/2014</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5B5BCCF-FB53-47C0-A731-BB3C6F72EE5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gif"/><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jpeg"/><Relationship Id="rId7" Type="http://schemas.openxmlformats.org/officeDocument/2006/relationships/image" Target="../media/image35.pn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43200" y="228600"/>
            <a:ext cx="4082143" cy="523220"/>
          </a:xfrm>
          <a:prstGeom prst="rect">
            <a:avLst/>
          </a:prstGeom>
          <a:noFill/>
        </p:spPr>
        <p:txBody>
          <a:bodyPr wrap="none" rtlCol="0">
            <a:spAutoFit/>
          </a:bodyPr>
          <a:lstStyle/>
          <a:p>
            <a:r>
              <a:rPr lang="en-US" sz="2800" smtClean="0">
                <a:solidFill>
                  <a:srgbClr val="FFFF00"/>
                </a:solidFill>
              </a:rPr>
              <a:t>PERANGKAT JARINGAN</a:t>
            </a:r>
            <a:endParaRPr lang="en-US" sz="2800">
              <a:solidFill>
                <a:srgbClr val="FFFF00"/>
              </a:solidFill>
            </a:endParaRPr>
          </a:p>
        </p:txBody>
      </p:sp>
      <p:sp>
        <p:nvSpPr>
          <p:cNvPr id="5" name="TextBox 4"/>
          <p:cNvSpPr txBox="1"/>
          <p:nvPr/>
        </p:nvSpPr>
        <p:spPr>
          <a:xfrm>
            <a:off x="304800" y="990600"/>
            <a:ext cx="6710042" cy="5632311"/>
          </a:xfrm>
          <a:prstGeom prst="rect">
            <a:avLst/>
          </a:prstGeom>
          <a:noFill/>
        </p:spPr>
        <p:txBody>
          <a:bodyPr wrap="none" rtlCol="0">
            <a:spAutoFit/>
          </a:bodyPr>
          <a:lstStyle/>
          <a:p>
            <a:pPr marL="457200" indent="-457200">
              <a:buAutoNum type="arabicPeriod"/>
            </a:pPr>
            <a:r>
              <a:rPr lang="en-US" sz="2400" smtClean="0"/>
              <a:t>Komponen Hardware</a:t>
            </a:r>
          </a:p>
          <a:p>
            <a:pPr marL="457200" indent="-457200"/>
            <a:r>
              <a:rPr lang="en-US" sz="2400"/>
              <a:t>	</a:t>
            </a:r>
            <a:r>
              <a:rPr lang="en-US" sz="2400" smtClean="0"/>
              <a:t>A. Personal Komputer</a:t>
            </a:r>
          </a:p>
          <a:p>
            <a:pPr marL="457200" indent="-457200"/>
            <a:r>
              <a:rPr lang="en-US" sz="2400"/>
              <a:t>	</a:t>
            </a:r>
            <a:r>
              <a:rPr lang="en-US" sz="2400" smtClean="0"/>
              <a:t>	- PC Desktop</a:t>
            </a:r>
          </a:p>
          <a:p>
            <a:pPr marL="457200" indent="-457200"/>
            <a:r>
              <a:rPr lang="en-US" sz="2400"/>
              <a:t>	</a:t>
            </a:r>
            <a:r>
              <a:rPr lang="en-US" sz="2400" smtClean="0"/>
              <a:t>	- Notebook / Netbook</a:t>
            </a:r>
          </a:p>
          <a:p>
            <a:pPr marL="457200" indent="-457200"/>
            <a:r>
              <a:rPr lang="en-US" sz="2400"/>
              <a:t>	</a:t>
            </a:r>
            <a:r>
              <a:rPr lang="en-US" sz="2400" smtClean="0"/>
              <a:t>	- PC Tablet</a:t>
            </a:r>
          </a:p>
          <a:p>
            <a:pPr marL="457200" indent="-457200"/>
            <a:r>
              <a:rPr lang="en-US" sz="2400"/>
              <a:t>	</a:t>
            </a:r>
            <a:r>
              <a:rPr lang="en-US" sz="2400" smtClean="0"/>
              <a:t>B. Perangkat Komunikasi</a:t>
            </a:r>
          </a:p>
          <a:p>
            <a:pPr marL="457200" indent="-457200"/>
            <a:r>
              <a:rPr lang="en-US" sz="2400"/>
              <a:t>	</a:t>
            </a:r>
            <a:r>
              <a:rPr lang="en-US" sz="2400" smtClean="0"/>
              <a:t>	- HUB/Switch</a:t>
            </a:r>
          </a:p>
          <a:p>
            <a:pPr marL="457200" indent="-457200"/>
            <a:r>
              <a:rPr lang="en-US" sz="2400"/>
              <a:t>	</a:t>
            </a:r>
            <a:r>
              <a:rPr lang="en-US" sz="2400" smtClean="0"/>
              <a:t>	- Router, Bridge, Repeater, Modem</a:t>
            </a:r>
          </a:p>
          <a:p>
            <a:pPr marL="457200" indent="-457200"/>
            <a:r>
              <a:rPr lang="en-US" sz="2400"/>
              <a:t>	</a:t>
            </a:r>
            <a:r>
              <a:rPr lang="en-US" sz="2400" smtClean="0"/>
              <a:t>C. Network Interface Card ( NIC ) / LAN Card</a:t>
            </a:r>
          </a:p>
          <a:p>
            <a:pPr marL="457200" indent="-457200"/>
            <a:r>
              <a:rPr lang="en-US" sz="2400"/>
              <a:t>	</a:t>
            </a:r>
            <a:r>
              <a:rPr lang="en-US" sz="2400" smtClean="0"/>
              <a:t>	- NIC untuk model Kabel</a:t>
            </a:r>
          </a:p>
          <a:p>
            <a:pPr marL="457200" indent="-457200"/>
            <a:r>
              <a:rPr lang="en-US" sz="2400"/>
              <a:t>	</a:t>
            </a:r>
            <a:r>
              <a:rPr lang="en-US" sz="2400" smtClean="0"/>
              <a:t>	- NIC Wireless ( tanpa kabel ) </a:t>
            </a:r>
          </a:p>
          <a:p>
            <a:pPr marL="457200" indent="-457200"/>
            <a:r>
              <a:rPr lang="en-US" sz="2400"/>
              <a:t>	</a:t>
            </a:r>
            <a:r>
              <a:rPr lang="en-US" sz="2400" smtClean="0"/>
              <a:t>D. Kabel</a:t>
            </a:r>
          </a:p>
          <a:p>
            <a:pPr marL="457200" indent="-457200"/>
            <a:r>
              <a:rPr lang="en-US" sz="2400"/>
              <a:t>	</a:t>
            </a:r>
            <a:r>
              <a:rPr lang="en-US" sz="2400" smtClean="0"/>
              <a:t>	- Kabel Coaxial</a:t>
            </a:r>
          </a:p>
          <a:p>
            <a:pPr marL="457200" indent="-457200"/>
            <a:r>
              <a:rPr lang="en-US" sz="2400"/>
              <a:t>	</a:t>
            </a:r>
            <a:r>
              <a:rPr lang="en-US" sz="2400" smtClean="0"/>
              <a:t>	- Kabel Twist Pair</a:t>
            </a:r>
          </a:p>
          <a:p>
            <a:pPr marL="457200" indent="-457200"/>
            <a:r>
              <a:rPr lang="en-US" sz="2400"/>
              <a:t>	</a:t>
            </a:r>
            <a:r>
              <a:rPr lang="en-US" sz="2400" smtClean="0"/>
              <a:t>	- Kabel Fiber Optic</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914400"/>
            <a:ext cx="4034822" cy="1938992"/>
          </a:xfrm>
          <a:prstGeom prst="rect">
            <a:avLst/>
          </a:prstGeom>
          <a:noFill/>
        </p:spPr>
        <p:txBody>
          <a:bodyPr wrap="none" rtlCol="0">
            <a:spAutoFit/>
          </a:bodyPr>
          <a:lstStyle/>
          <a:p>
            <a:pPr marL="457200" indent="-457200"/>
            <a:r>
              <a:rPr lang="en-US" sz="2400"/>
              <a:t>	</a:t>
            </a:r>
            <a:r>
              <a:rPr lang="en-US" sz="2400" smtClean="0"/>
              <a:t>A. Personal Komputer</a:t>
            </a:r>
          </a:p>
          <a:p>
            <a:pPr marL="457200" indent="-457200"/>
            <a:r>
              <a:rPr lang="en-US" sz="2400"/>
              <a:t>	</a:t>
            </a:r>
            <a:r>
              <a:rPr lang="en-US" sz="2400" smtClean="0"/>
              <a:t>	- PC Desktop</a:t>
            </a:r>
          </a:p>
          <a:p>
            <a:pPr marL="457200" indent="-457200"/>
            <a:r>
              <a:rPr lang="en-US" sz="2400"/>
              <a:t>	</a:t>
            </a:r>
            <a:r>
              <a:rPr lang="en-US" sz="2400" smtClean="0"/>
              <a:t>	- Notebook / Netbook</a:t>
            </a:r>
          </a:p>
          <a:p>
            <a:pPr marL="457200" indent="-457200"/>
            <a:r>
              <a:rPr lang="en-US" sz="2400"/>
              <a:t>	</a:t>
            </a:r>
            <a:r>
              <a:rPr lang="en-US" sz="2400" smtClean="0"/>
              <a:t>	- PC Tablet</a:t>
            </a:r>
          </a:p>
          <a:p>
            <a:pPr marL="457200" indent="-457200"/>
            <a:r>
              <a:rPr lang="en-US" sz="2400"/>
              <a:t>	</a:t>
            </a:r>
            <a:endParaRPr lang="en-US" sz="2400" smtClean="0"/>
          </a:p>
        </p:txBody>
      </p:sp>
      <p:pic>
        <p:nvPicPr>
          <p:cNvPr id="3" name="Picture 2" descr="tabImg011.png"/>
          <p:cNvPicPr>
            <a:picLocks noChangeAspect="1"/>
          </p:cNvPicPr>
          <p:nvPr/>
        </p:nvPicPr>
        <p:blipFill>
          <a:blip r:embed="rId2" cstate="print"/>
          <a:stretch>
            <a:fillRect/>
          </a:stretch>
        </p:blipFill>
        <p:spPr>
          <a:xfrm>
            <a:off x="5791200" y="3124200"/>
            <a:ext cx="4090988" cy="2933161"/>
          </a:xfrm>
          <a:prstGeom prst="rect">
            <a:avLst/>
          </a:prstGeom>
        </p:spPr>
      </p:pic>
      <p:pic>
        <p:nvPicPr>
          <p:cNvPr id="4" name="Picture 3" descr="imac-2012-vs-imac-20111.jpg"/>
          <p:cNvPicPr>
            <a:picLocks noChangeAspect="1"/>
          </p:cNvPicPr>
          <p:nvPr/>
        </p:nvPicPr>
        <p:blipFill>
          <a:blip r:embed="rId3" cstate="print"/>
          <a:stretch>
            <a:fillRect/>
          </a:stretch>
        </p:blipFill>
        <p:spPr>
          <a:xfrm>
            <a:off x="304800" y="3581400"/>
            <a:ext cx="2997200" cy="2247900"/>
          </a:xfrm>
          <a:prstGeom prst="rect">
            <a:avLst/>
          </a:prstGeom>
        </p:spPr>
      </p:pic>
      <p:pic>
        <p:nvPicPr>
          <p:cNvPr id="6" name="Picture 5" descr="macbook-pro.jpg"/>
          <p:cNvPicPr>
            <a:picLocks noChangeAspect="1"/>
          </p:cNvPicPr>
          <p:nvPr/>
        </p:nvPicPr>
        <p:blipFill>
          <a:blip r:embed="rId4" cstate="print"/>
          <a:stretch>
            <a:fillRect/>
          </a:stretch>
        </p:blipFill>
        <p:spPr>
          <a:xfrm>
            <a:off x="3429000" y="3733800"/>
            <a:ext cx="3276600" cy="1998726"/>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304800"/>
            <a:ext cx="4537974" cy="923330"/>
          </a:xfrm>
          <a:prstGeom prst="rect">
            <a:avLst/>
          </a:prstGeom>
          <a:noFill/>
        </p:spPr>
        <p:txBody>
          <a:bodyPr wrap="none" rtlCol="0">
            <a:spAutoFit/>
          </a:bodyPr>
          <a:lstStyle/>
          <a:p>
            <a:pPr marL="457200" indent="-457200"/>
            <a:r>
              <a:rPr lang="en-US" smtClean="0"/>
              <a:t>B. Perangkat Komunikasi</a:t>
            </a:r>
          </a:p>
          <a:p>
            <a:pPr marL="457200" indent="-457200"/>
            <a:r>
              <a:rPr lang="en-US" smtClean="0"/>
              <a:t>		- HUB/Switch</a:t>
            </a:r>
          </a:p>
          <a:p>
            <a:pPr marL="457200" indent="-457200"/>
            <a:r>
              <a:rPr lang="en-US" smtClean="0"/>
              <a:t>		- Router, Bridge, Repeater, Modem</a:t>
            </a:r>
            <a:endParaRPr lang="en-US"/>
          </a:p>
        </p:txBody>
      </p:sp>
      <p:sp>
        <p:nvSpPr>
          <p:cNvPr id="5" name="TextBox 4"/>
          <p:cNvSpPr txBox="1"/>
          <p:nvPr/>
        </p:nvSpPr>
        <p:spPr>
          <a:xfrm>
            <a:off x="457200" y="1752600"/>
            <a:ext cx="8153400" cy="1754326"/>
          </a:xfrm>
          <a:prstGeom prst="rect">
            <a:avLst/>
          </a:prstGeom>
          <a:noFill/>
        </p:spPr>
        <p:txBody>
          <a:bodyPr wrap="square" rtlCol="0">
            <a:spAutoFit/>
          </a:bodyPr>
          <a:lstStyle/>
          <a:p>
            <a:r>
              <a:rPr lang="en-US" smtClean="0"/>
              <a:t>Repeater</a:t>
            </a:r>
          </a:p>
          <a:p>
            <a:r>
              <a:rPr lang="en-US" smtClean="0"/>
              <a:t> </a:t>
            </a:r>
          </a:p>
          <a:p>
            <a:r>
              <a:rPr lang="en-US" smtClean="0"/>
              <a:t>Repeater berfungsi untuk memperkuat sinyal dengan cara menerima sinyal dari suatu segmen jaringan lalu memancarkan kembali dengan kekuatan yang sama dengan sinyal asli pada segmen kabel yang lain.</a:t>
            </a:r>
          </a:p>
          <a:p>
            <a:endParaRPr lang="en-US"/>
          </a:p>
        </p:txBody>
      </p:sp>
      <p:pic>
        <p:nvPicPr>
          <p:cNvPr id="7" name="Picture 6" descr="Veos_repeater_1.jpg"/>
          <p:cNvPicPr>
            <a:picLocks noChangeAspect="1"/>
          </p:cNvPicPr>
          <p:nvPr/>
        </p:nvPicPr>
        <p:blipFill>
          <a:blip r:embed="rId2" cstate="print"/>
          <a:stretch>
            <a:fillRect/>
          </a:stretch>
        </p:blipFill>
        <p:spPr>
          <a:xfrm>
            <a:off x="4876800" y="3124200"/>
            <a:ext cx="3048000" cy="2286000"/>
          </a:xfrm>
          <a:prstGeom prst="rect">
            <a:avLst/>
          </a:prstGeom>
        </p:spPr>
      </p:pic>
      <p:pic>
        <p:nvPicPr>
          <p:cNvPr id="8" name="Picture 7" descr="a69f01b1c546ccb4acf8380163ceebd4.jpg"/>
          <p:cNvPicPr>
            <a:picLocks noChangeAspect="1"/>
          </p:cNvPicPr>
          <p:nvPr/>
        </p:nvPicPr>
        <p:blipFill>
          <a:blip r:embed="rId3" cstate="print"/>
          <a:stretch>
            <a:fillRect/>
          </a:stretch>
        </p:blipFill>
        <p:spPr>
          <a:xfrm>
            <a:off x="4343400" y="5314442"/>
            <a:ext cx="4495800" cy="1543558"/>
          </a:xfrm>
          <a:prstGeom prst="rect">
            <a:avLst/>
          </a:prstGeom>
        </p:spPr>
      </p:pic>
      <p:pic>
        <p:nvPicPr>
          <p:cNvPr id="9" name="Picture 8" descr="repeater wifi.jpg"/>
          <p:cNvPicPr>
            <a:picLocks noChangeAspect="1"/>
          </p:cNvPicPr>
          <p:nvPr/>
        </p:nvPicPr>
        <p:blipFill>
          <a:blip r:embed="rId4" cstate="print"/>
          <a:stretch>
            <a:fillRect/>
          </a:stretch>
        </p:blipFill>
        <p:spPr>
          <a:xfrm>
            <a:off x="304800" y="3886200"/>
            <a:ext cx="4140952" cy="24384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066800"/>
            <a:ext cx="8686800" cy="2031325"/>
          </a:xfrm>
          <a:prstGeom prst="rect">
            <a:avLst/>
          </a:prstGeom>
          <a:noFill/>
        </p:spPr>
        <p:txBody>
          <a:bodyPr wrap="square" rtlCol="0">
            <a:spAutoFit/>
          </a:bodyPr>
          <a:lstStyle/>
          <a:p>
            <a:r>
              <a:rPr lang="en-US" smtClean="0"/>
              <a:t>Bridge</a:t>
            </a:r>
          </a:p>
          <a:p>
            <a:r>
              <a:rPr lang="en-US" smtClean="0"/>
              <a:t> </a:t>
            </a:r>
          </a:p>
          <a:p>
            <a:r>
              <a:rPr lang="en-US" smtClean="0"/>
              <a:t>Fungsi dari bridge itu sama dengan fungsi repeater tapi bridge lebih fleksibel dan lebih cerdas dari pada repeater. Bridge dapat menghubungkan jaringan yang menggunakan metode transmisi yang berbeda. Misalnya bridge dapat menghubungkan Ethernet baseband dengan Ethernet broadband.</a:t>
            </a:r>
          </a:p>
          <a:p>
            <a:endParaRPr lang="en-US"/>
          </a:p>
        </p:txBody>
      </p:sp>
      <p:pic>
        <p:nvPicPr>
          <p:cNvPr id="5" name="Picture 4" descr="bridge diagram.jpg"/>
          <p:cNvPicPr>
            <a:picLocks noChangeAspect="1"/>
          </p:cNvPicPr>
          <p:nvPr/>
        </p:nvPicPr>
        <p:blipFill>
          <a:blip r:embed="rId2" cstate="print"/>
          <a:stretch>
            <a:fillRect/>
          </a:stretch>
        </p:blipFill>
        <p:spPr>
          <a:xfrm>
            <a:off x="4191000" y="3200400"/>
            <a:ext cx="4579446" cy="3429000"/>
          </a:xfrm>
          <a:prstGeom prst="rect">
            <a:avLst/>
          </a:prstGeom>
        </p:spPr>
      </p:pic>
      <p:pic>
        <p:nvPicPr>
          <p:cNvPr id="6" name="Picture 5" descr="Cisco_AIR-BR350-A-K9_front3.53465acb370c6770f2451164b349da9e.jpg"/>
          <p:cNvPicPr>
            <a:picLocks noChangeAspect="1"/>
          </p:cNvPicPr>
          <p:nvPr/>
        </p:nvPicPr>
        <p:blipFill>
          <a:blip r:embed="rId3" cstate="print"/>
          <a:stretch>
            <a:fillRect/>
          </a:stretch>
        </p:blipFill>
        <p:spPr>
          <a:xfrm>
            <a:off x="381000" y="4114800"/>
            <a:ext cx="3124200" cy="216619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57200"/>
            <a:ext cx="8915400" cy="1754326"/>
          </a:xfrm>
          <a:prstGeom prst="rect">
            <a:avLst/>
          </a:prstGeom>
          <a:noFill/>
        </p:spPr>
        <p:txBody>
          <a:bodyPr wrap="square" rtlCol="0">
            <a:spAutoFit/>
          </a:bodyPr>
          <a:lstStyle/>
          <a:p>
            <a:r>
              <a:rPr lang="en-US" smtClean="0"/>
              <a:t>Router</a:t>
            </a:r>
          </a:p>
          <a:p>
            <a:r>
              <a:rPr lang="en-US" smtClean="0"/>
              <a:t> </a:t>
            </a:r>
          </a:p>
          <a:p>
            <a:r>
              <a:rPr lang="en-US" smtClean="0"/>
              <a:t>Fungsi utama router adalah sebagai perangkat dalam jarinan komputer yang digunakan sebagai penghubung antara jaringan atau network. Router yang menentukan jalur mana yang terbaik untuk dilewati paket data sehingga data dapat sampai ke tujuannya. </a:t>
            </a:r>
          </a:p>
          <a:p>
            <a:endParaRPr lang="en-US"/>
          </a:p>
        </p:txBody>
      </p:sp>
      <p:pic>
        <p:nvPicPr>
          <p:cNvPr id="5" name="Picture 4" descr="750g.png"/>
          <p:cNvPicPr>
            <a:picLocks noChangeAspect="1"/>
          </p:cNvPicPr>
          <p:nvPr/>
        </p:nvPicPr>
        <p:blipFill>
          <a:blip r:embed="rId2" cstate="print"/>
          <a:stretch>
            <a:fillRect/>
          </a:stretch>
        </p:blipFill>
        <p:spPr>
          <a:xfrm>
            <a:off x="5562600" y="1981200"/>
            <a:ext cx="2667000" cy="2330291"/>
          </a:xfrm>
          <a:prstGeom prst="rect">
            <a:avLst/>
          </a:prstGeom>
        </p:spPr>
      </p:pic>
      <p:pic>
        <p:nvPicPr>
          <p:cNvPr id="6" name="Picture 5" descr="microtik.jpg"/>
          <p:cNvPicPr>
            <a:picLocks noChangeAspect="1"/>
          </p:cNvPicPr>
          <p:nvPr/>
        </p:nvPicPr>
        <p:blipFill>
          <a:blip r:embed="rId3" cstate="print"/>
          <a:stretch>
            <a:fillRect/>
          </a:stretch>
        </p:blipFill>
        <p:spPr>
          <a:xfrm>
            <a:off x="381000" y="3200400"/>
            <a:ext cx="4419953" cy="3048000"/>
          </a:xfrm>
          <a:prstGeom prst="rect">
            <a:avLst/>
          </a:prstGeom>
        </p:spPr>
      </p:pic>
      <p:pic>
        <p:nvPicPr>
          <p:cNvPr id="7" name="Picture 6" descr="router cisco.jpg"/>
          <p:cNvPicPr>
            <a:picLocks noChangeAspect="1"/>
          </p:cNvPicPr>
          <p:nvPr/>
        </p:nvPicPr>
        <p:blipFill>
          <a:blip r:embed="rId4" cstate="print"/>
          <a:stretch>
            <a:fillRect/>
          </a:stretch>
        </p:blipFill>
        <p:spPr>
          <a:xfrm>
            <a:off x="5029200" y="4267200"/>
            <a:ext cx="3048000" cy="22860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38200"/>
            <a:ext cx="8763000" cy="2585323"/>
          </a:xfrm>
          <a:prstGeom prst="rect">
            <a:avLst/>
          </a:prstGeom>
          <a:noFill/>
        </p:spPr>
        <p:txBody>
          <a:bodyPr wrap="square" rtlCol="0">
            <a:spAutoFit/>
          </a:bodyPr>
          <a:lstStyle/>
          <a:p>
            <a:r>
              <a:rPr lang="en-US" smtClean="0"/>
              <a:t>Modem</a:t>
            </a:r>
          </a:p>
          <a:p>
            <a:r>
              <a:rPr lang="en-US" smtClean="0"/>
              <a:t> </a:t>
            </a:r>
          </a:p>
          <a:p>
            <a:r>
              <a:rPr lang="en-US" smtClean="0"/>
              <a:t>Modem (Modulator Demodulator) merupakan perangkat yang menghubungkan kita ke internet. Perangkat ini berfungsi mengubah sinyal Analog menjadi sinyal Digital. Modem mengganti sinyal digital dari komputer menjadi sinyal analog ketika melewati medium seperti saluran telepon, kemudian modem merubah kembali sinya tersebut menjadi sinya digital saat menuju komputer tujuan. Hal ini dilakukan agar bisa dipahami oleh komputer.</a:t>
            </a:r>
          </a:p>
          <a:p>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04800" y="4419600"/>
            <a:ext cx="2676968" cy="175260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429000" y="4267200"/>
            <a:ext cx="2590800" cy="1940599"/>
          </a:xfrm>
          <a:prstGeom prst="rect">
            <a:avLst/>
          </a:prstGeom>
        </p:spPr>
      </p:pic>
      <p:pic>
        <p:nvPicPr>
          <p:cNvPr id="8" name="Picture 7" descr="modem-flash.jpg"/>
          <p:cNvPicPr>
            <a:picLocks noChangeAspect="1"/>
          </p:cNvPicPr>
          <p:nvPr/>
        </p:nvPicPr>
        <p:blipFill>
          <a:blip r:embed="rId4" cstate="print"/>
          <a:stretch>
            <a:fillRect/>
          </a:stretch>
        </p:blipFill>
        <p:spPr>
          <a:xfrm>
            <a:off x="6400800" y="4572000"/>
            <a:ext cx="2419350" cy="167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219200"/>
            <a:ext cx="7467600" cy="923330"/>
          </a:xfrm>
          <a:prstGeom prst="rect">
            <a:avLst/>
          </a:prstGeom>
          <a:noFill/>
        </p:spPr>
        <p:txBody>
          <a:bodyPr wrap="square" rtlCol="0">
            <a:spAutoFit/>
          </a:bodyPr>
          <a:lstStyle/>
          <a:p>
            <a:pPr marL="457200" indent="-457200"/>
            <a:r>
              <a:rPr lang="en-US" smtClean="0"/>
              <a:t>C. Network Interface Card ( NIC ) / LAN Card</a:t>
            </a:r>
          </a:p>
          <a:p>
            <a:pPr marL="457200" indent="-457200"/>
            <a:r>
              <a:rPr lang="en-US" smtClean="0"/>
              <a:t>		- NIC untuk model Kabel</a:t>
            </a:r>
          </a:p>
          <a:p>
            <a:endParaRPr lang="en-US"/>
          </a:p>
        </p:txBody>
      </p:sp>
      <p:pic>
        <p:nvPicPr>
          <p:cNvPr id="5" name="Picture 4" descr="lan1.jpg"/>
          <p:cNvPicPr>
            <a:picLocks noChangeAspect="1"/>
          </p:cNvPicPr>
          <p:nvPr/>
        </p:nvPicPr>
        <p:blipFill>
          <a:blip r:embed="rId2" cstate="print"/>
          <a:stretch>
            <a:fillRect/>
          </a:stretch>
        </p:blipFill>
        <p:spPr>
          <a:xfrm>
            <a:off x="0" y="3429000"/>
            <a:ext cx="3581400" cy="2372952"/>
          </a:xfrm>
          <a:prstGeom prst="rect">
            <a:avLst/>
          </a:prstGeom>
        </p:spPr>
      </p:pic>
      <p:pic>
        <p:nvPicPr>
          <p:cNvPr id="6" name="Picture 5" descr="lan card.jpg"/>
          <p:cNvPicPr>
            <a:picLocks noChangeAspect="1"/>
          </p:cNvPicPr>
          <p:nvPr/>
        </p:nvPicPr>
        <p:blipFill>
          <a:blip r:embed="rId3" cstate="print"/>
          <a:stretch>
            <a:fillRect/>
          </a:stretch>
        </p:blipFill>
        <p:spPr>
          <a:xfrm>
            <a:off x="4210050" y="3505200"/>
            <a:ext cx="4933950" cy="923925"/>
          </a:xfrm>
          <a:prstGeom prst="rect">
            <a:avLst/>
          </a:prstGeom>
        </p:spPr>
      </p:pic>
      <p:pic>
        <p:nvPicPr>
          <p:cNvPr id="7" name="Picture 6" descr="ports_01.jpg"/>
          <p:cNvPicPr>
            <a:picLocks noChangeAspect="1"/>
          </p:cNvPicPr>
          <p:nvPr/>
        </p:nvPicPr>
        <p:blipFill>
          <a:blip r:embed="rId4" cstate="print"/>
          <a:stretch>
            <a:fillRect/>
          </a:stretch>
        </p:blipFill>
        <p:spPr>
          <a:xfrm>
            <a:off x="4495800" y="5105400"/>
            <a:ext cx="3048000" cy="114808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1143000"/>
            <a:ext cx="3886200" cy="369332"/>
          </a:xfrm>
          <a:prstGeom prst="rect">
            <a:avLst/>
          </a:prstGeom>
          <a:noFill/>
        </p:spPr>
        <p:txBody>
          <a:bodyPr wrap="square" rtlCol="0">
            <a:spAutoFit/>
          </a:bodyPr>
          <a:lstStyle/>
          <a:p>
            <a:r>
              <a:rPr lang="en-US" smtClean="0"/>
              <a:t>- NIC Wireless ( tanpa kabel ) </a:t>
            </a:r>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62400" y="2590800"/>
            <a:ext cx="4031924" cy="3421376"/>
          </a:xfrm>
          <a:prstGeom prst="rect">
            <a:avLst/>
          </a:prstGeom>
        </p:spPr>
      </p:pic>
      <p:pic>
        <p:nvPicPr>
          <p:cNvPr id="7" name="Picture 6" descr="2-WIFI-LAN-CARD.jpg"/>
          <p:cNvPicPr>
            <a:picLocks noChangeAspect="1"/>
          </p:cNvPicPr>
          <p:nvPr/>
        </p:nvPicPr>
        <p:blipFill>
          <a:blip r:embed="rId3" cstate="print"/>
          <a:stretch>
            <a:fillRect/>
          </a:stretch>
        </p:blipFill>
        <p:spPr>
          <a:xfrm>
            <a:off x="685800" y="3352800"/>
            <a:ext cx="2667000" cy="22288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1143000"/>
            <a:ext cx="4495800" cy="923330"/>
          </a:xfrm>
          <a:prstGeom prst="rect">
            <a:avLst/>
          </a:prstGeom>
          <a:noFill/>
        </p:spPr>
        <p:txBody>
          <a:bodyPr wrap="square" rtlCol="0">
            <a:spAutoFit/>
          </a:bodyPr>
          <a:lstStyle/>
          <a:p>
            <a:pPr marL="457200" indent="-457200"/>
            <a:r>
              <a:rPr lang="en-US" smtClean="0"/>
              <a:t>D. Kabel</a:t>
            </a:r>
          </a:p>
          <a:p>
            <a:pPr marL="457200" indent="-457200"/>
            <a:r>
              <a:rPr lang="en-US" smtClean="0"/>
              <a:t>		- Kabel Coaxial</a:t>
            </a:r>
          </a:p>
          <a:p>
            <a:endParaRPr lang="en-US"/>
          </a:p>
        </p:txBody>
      </p:sp>
      <p:pic>
        <p:nvPicPr>
          <p:cNvPr id="7" name="Picture 6" descr="0-RG6.jpg"/>
          <p:cNvPicPr>
            <a:picLocks noChangeAspect="1"/>
          </p:cNvPicPr>
          <p:nvPr/>
        </p:nvPicPr>
        <p:blipFill>
          <a:blip r:embed="rId2" cstate="print"/>
          <a:stretch>
            <a:fillRect/>
          </a:stretch>
        </p:blipFill>
        <p:spPr>
          <a:xfrm>
            <a:off x="6019800" y="3200400"/>
            <a:ext cx="3124200" cy="2343150"/>
          </a:xfrm>
          <a:prstGeom prst="rect">
            <a:avLst/>
          </a:prstGeom>
        </p:spPr>
      </p:pic>
      <p:pic>
        <p:nvPicPr>
          <p:cNvPr id="8" name="Picture 7" descr="5ft. coaxial cable.jpg"/>
          <p:cNvPicPr>
            <a:picLocks noChangeAspect="1"/>
          </p:cNvPicPr>
          <p:nvPr/>
        </p:nvPicPr>
        <p:blipFill>
          <a:blip r:embed="rId3" cstate="print"/>
          <a:stretch>
            <a:fillRect/>
          </a:stretch>
        </p:blipFill>
        <p:spPr>
          <a:xfrm>
            <a:off x="0" y="2987062"/>
            <a:ext cx="5660250" cy="387093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1143000"/>
            <a:ext cx="4495800" cy="923330"/>
          </a:xfrm>
          <a:prstGeom prst="rect">
            <a:avLst/>
          </a:prstGeom>
          <a:noFill/>
        </p:spPr>
        <p:txBody>
          <a:bodyPr wrap="square" rtlCol="0">
            <a:spAutoFit/>
          </a:bodyPr>
          <a:lstStyle/>
          <a:p>
            <a:pPr marL="457200" indent="-457200"/>
            <a:r>
              <a:rPr lang="en-US" smtClean="0"/>
              <a:t>D. Kabel</a:t>
            </a:r>
          </a:p>
          <a:p>
            <a:pPr marL="457200" indent="-457200"/>
            <a:r>
              <a:rPr lang="en-US" smtClean="0"/>
              <a:t>		- Kabel Twist</a:t>
            </a:r>
          </a:p>
          <a:p>
            <a:endParaRPr lang="en-US"/>
          </a:p>
        </p:txBody>
      </p:sp>
      <p:pic>
        <p:nvPicPr>
          <p:cNvPr id="5" name="Picture 4" descr="400_2807340-NCB-5EUBLUR-100.png"/>
          <p:cNvPicPr>
            <a:picLocks noChangeAspect="1"/>
          </p:cNvPicPr>
          <p:nvPr/>
        </p:nvPicPr>
        <p:blipFill>
          <a:blip r:embed="rId2" cstate="print"/>
          <a:stretch>
            <a:fillRect/>
          </a:stretch>
        </p:blipFill>
        <p:spPr>
          <a:xfrm>
            <a:off x="228600" y="2895600"/>
            <a:ext cx="3810000" cy="1657350"/>
          </a:xfrm>
          <a:prstGeom prst="rect">
            <a:avLst/>
          </a:prstGeom>
        </p:spPr>
      </p:pic>
      <p:pic>
        <p:nvPicPr>
          <p:cNvPr id="6" name="Picture 5" descr="2456412_utp-cat6e-cable.jpg"/>
          <p:cNvPicPr>
            <a:picLocks noChangeAspect="1"/>
          </p:cNvPicPr>
          <p:nvPr/>
        </p:nvPicPr>
        <p:blipFill>
          <a:blip r:embed="rId3" cstate="print"/>
          <a:stretch>
            <a:fillRect/>
          </a:stretch>
        </p:blipFill>
        <p:spPr>
          <a:xfrm>
            <a:off x="4267200" y="2590800"/>
            <a:ext cx="3962400" cy="39624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1143000"/>
            <a:ext cx="4495800" cy="923330"/>
          </a:xfrm>
          <a:prstGeom prst="rect">
            <a:avLst/>
          </a:prstGeom>
          <a:noFill/>
        </p:spPr>
        <p:txBody>
          <a:bodyPr wrap="square" rtlCol="0">
            <a:spAutoFit/>
          </a:bodyPr>
          <a:lstStyle/>
          <a:p>
            <a:pPr marL="457200" indent="-457200"/>
            <a:r>
              <a:rPr lang="en-US" smtClean="0"/>
              <a:t>D. Kabel</a:t>
            </a:r>
          </a:p>
          <a:p>
            <a:pPr marL="457200" indent="-457200"/>
            <a:r>
              <a:rPr lang="en-US" smtClean="0"/>
              <a:t>		- Kabel Fiber optic</a:t>
            </a:r>
          </a:p>
          <a:p>
            <a:endParaRPr lang="en-US"/>
          </a:p>
        </p:txBody>
      </p:sp>
      <p:pic>
        <p:nvPicPr>
          <p:cNvPr id="7" name="Picture 6" descr="top-5-myths-about-google3.jpg"/>
          <p:cNvPicPr>
            <a:picLocks noChangeAspect="1"/>
          </p:cNvPicPr>
          <p:nvPr/>
        </p:nvPicPr>
        <p:blipFill>
          <a:blip r:embed="rId2" cstate="print"/>
          <a:stretch>
            <a:fillRect/>
          </a:stretch>
        </p:blipFill>
        <p:spPr>
          <a:xfrm>
            <a:off x="4953000" y="2971800"/>
            <a:ext cx="3810000" cy="2781300"/>
          </a:xfrm>
          <a:prstGeom prst="rect">
            <a:avLst/>
          </a:prstGeom>
        </p:spPr>
      </p:pic>
      <p:pic>
        <p:nvPicPr>
          <p:cNvPr id="8" name="Picture 7" descr="types-of-fiber-optic-cables.jpg"/>
          <p:cNvPicPr>
            <a:picLocks noChangeAspect="1"/>
          </p:cNvPicPr>
          <p:nvPr/>
        </p:nvPicPr>
        <p:blipFill>
          <a:blip r:embed="rId3" cstate="print"/>
          <a:stretch>
            <a:fillRect/>
          </a:stretch>
        </p:blipFill>
        <p:spPr>
          <a:xfrm>
            <a:off x="457200" y="2819400"/>
            <a:ext cx="4358500" cy="290343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838200"/>
            <a:ext cx="3429000" cy="627888"/>
          </a:xfrm>
        </p:spPr>
        <p:txBody>
          <a:bodyPr>
            <a:normAutofit/>
          </a:bodyPr>
          <a:lstStyle/>
          <a:p>
            <a:r>
              <a:rPr lang="en-US" sz="2400" smtClean="0"/>
              <a:t>2. Komponen Software</a:t>
            </a:r>
            <a:endParaRPr lang="en-US" sz="2400"/>
          </a:p>
        </p:txBody>
      </p:sp>
      <p:sp>
        <p:nvSpPr>
          <p:cNvPr id="4" name="TextBox 3"/>
          <p:cNvSpPr txBox="1"/>
          <p:nvPr/>
        </p:nvSpPr>
        <p:spPr>
          <a:xfrm>
            <a:off x="457200" y="1905000"/>
            <a:ext cx="7081682" cy="1477328"/>
          </a:xfrm>
          <a:prstGeom prst="rect">
            <a:avLst/>
          </a:prstGeom>
          <a:noFill/>
        </p:spPr>
        <p:txBody>
          <a:bodyPr wrap="none" rtlCol="0">
            <a:spAutoFit/>
          </a:bodyPr>
          <a:lstStyle/>
          <a:p>
            <a:r>
              <a:rPr lang="en-US" smtClean="0"/>
              <a:t>A. Operating  System ( Sistem Operasi )</a:t>
            </a:r>
          </a:p>
          <a:p>
            <a:r>
              <a:rPr lang="en-US" smtClean="0"/>
              <a:t>	- Windows Server</a:t>
            </a:r>
          </a:p>
          <a:p>
            <a:r>
              <a:rPr lang="en-US" smtClean="0"/>
              <a:t>	    ( Win NT, Win 2000, Win 2003, Win 2008, Win 2012 )</a:t>
            </a:r>
          </a:p>
          <a:p>
            <a:r>
              <a:rPr lang="en-US" smtClean="0"/>
              <a:t>	- Linux</a:t>
            </a:r>
          </a:p>
          <a:p>
            <a:r>
              <a:rPr lang="en-US" smtClean="0"/>
              <a:t>	     ( Red Hat, Ubuntu, CentOS,Debian,Fedora, Open SUSE  )</a:t>
            </a:r>
            <a:endParaRPr lang="en-US"/>
          </a:p>
        </p:txBody>
      </p:sp>
      <p:pic>
        <p:nvPicPr>
          <p:cNvPr id="5" name="Picture 4" descr="7wye3.gif"/>
          <p:cNvPicPr>
            <a:picLocks noChangeAspect="1"/>
          </p:cNvPicPr>
          <p:nvPr/>
        </p:nvPicPr>
        <p:blipFill>
          <a:blip r:embed="rId2" cstate="print"/>
          <a:stretch>
            <a:fillRect/>
          </a:stretch>
        </p:blipFill>
        <p:spPr>
          <a:xfrm>
            <a:off x="3810000" y="3733800"/>
            <a:ext cx="4762500" cy="1438275"/>
          </a:xfrm>
          <a:prstGeom prst="rect">
            <a:avLst/>
          </a:prstGeom>
        </p:spPr>
      </p:pic>
      <p:pic>
        <p:nvPicPr>
          <p:cNvPr id="6" name="Picture 5" descr="2012r2-logo.png"/>
          <p:cNvPicPr>
            <a:picLocks noChangeAspect="1"/>
          </p:cNvPicPr>
          <p:nvPr/>
        </p:nvPicPr>
        <p:blipFill>
          <a:blip r:embed="rId3" cstate="print"/>
          <a:stretch>
            <a:fillRect/>
          </a:stretch>
        </p:blipFill>
        <p:spPr>
          <a:xfrm>
            <a:off x="3886200" y="5715000"/>
            <a:ext cx="3962953" cy="743054"/>
          </a:xfrm>
          <a:prstGeom prst="rect">
            <a:avLst/>
          </a:prstGeom>
        </p:spPr>
      </p:pic>
      <p:pic>
        <p:nvPicPr>
          <p:cNvPr id="7" name="Picture 6" descr="wntworkstation.png"/>
          <p:cNvPicPr>
            <a:picLocks noChangeAspect="1"/>
          </p:cNvPicPr>
          <p:nvPr/>
        </p:nvPicPr>
        <p:blipFill>
          <a:blip r:embed="rId4" cstate="print"/>
          <a:stretch>
            <a:fillRect/>
          </a:stretch>
        </p:blipFill>
        <p:spPr>
          <a:xfrm>
            <a:off x="609600" y="4876800"/>
            <a:ext cx="2209800" cy="1432529"/>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inux red hat logo.jpg"/>
          <p:cNvPicPr>
            <a:picLocks noChangeAspect="1"/>
          </p:cNvPicPr>
          <p:nvPr/>
        </p:nvPicPr>
        <p:blipFill>
          <a:blip r:embed="rId2" cstate="print"/>
          <a:stretch>
            <a:fillRect/>
          </a:stretch>
        </p:blipFill>
        <p:spPr>
          <a:xfrm>
            <a:off x="609600" y="1676400"/>
            <a:ext cx="3352800" cy="3352800"/>
          </a:xfrm>
          <a:prstGeom prst="rect">
            <a:avLst/>
          </a:prstGeom>
        </p:spPr>
      </p:pic>
      <p:pic>
        <p:nvPicPr>
          <p:cNvPr id="5" name="Picture 4" descr="centos.jpg"/>
          <p:cNvPicPr>
            <a:picLocks noChangeAspect="1"/>
          </p:cNvPicPr>
          <p:nvPr/>
        </p:nvPicPr>
        <p:blipFill>
          <a:blip r:embed="rId3" cstate="print"/>
          <a:stretch>
            <a:fillRect/>
          </a:stretch>
        </p:blipFill>
        <p:spPr>
          <a:xfrm>
            <a:off x="3810000" y="1371600"/>
            <a:ext cx="3381375" cy="2438400"/>
          </a:xfrm>
          <a:prstGeom prst="rect">
            <a:avLst/>
          </a:prstGeom>
        </p:spPr>
      </p:pic>
      <p:pic>
        <p:nvPicPr>
          <p:cNvPr id="6" name="Picture 5" descr="images (1).jpg"/>
          <p:cNvPicPr>
            <a:picLocks noChangeAspect="1"/>
          </p:cNvPicPr>
          <p:nvPr/>
        </p:nvPicPr>
        <p:blipFill>
          <a:blip r:embed="rId4" cstate="print"/>
          <a:stretch>
            <a:fillRect/>
          </a:stretch>
        </p:blipFill>
        <p:spPr>
          <a:xfrm>
            <a:off x="3276600" y="4953000"/>
            <a:ext cx="1762125" cy="1524000"/>
          </a:xfrm>
          <a:prstGeom prst="rect">
            <a:avLst/>
          </a:prstGeom>
        </p:spPr>
      </p:pic>
      <p:pic>
        <p:nvPicPr>
          <p:cNvPr id="7" name="Picture 6" descr="images.jpg"/>
          <p:cNvPicPr>
            <a:picLocks noChangeAspect="1"/>
          </p:cNvPicPr>
          <p:nvPr/>
        </p:nvPicPr>
        <p:blipFill>
          <a:blip r:embed="rId5" cstate="print"/>
          <a:stretch>
            <a:fillRect/>
          </a:stretch>
        </p:blipFill>
        <p:spPr>
          <a:xfrm>
            <a:off x="6934200" y="1752600"/>
            <a:ext cx="1876425" cy="1905000"/>
          </a:xfrm>
          <a:prstGeom prst="rect">
            <a:avLst/>
          </a:prstGeom>
        </p:spPr>
      </p:pic>
      <p:pic>
        <p:nvPicPr>
          <p:cNvPr id="8" name="Picture 7" descr="debian.jpg"/>
          <p:cNvPicPr>
            <a:picLocks noChangeAspect="1"/>
          </p:cNvPicPr>
          <p:nvPr/>
        </p:nvPicPr>
        <p:blipFill>
          <a:blip r:embed="rId6" cstate="print"/>
          <a:stretch>
            <a:fillRect/>
          </a:stretch>
        </p:blipFill>
        <p:spPr>
          <a:xfrm>
            <a:off x="304800" y="5257800"/>
            <a:ext cx="2584450" cy="1249490"/>
          </a:xfrm>
          <a:prstGeom prst="rect">
            <a:avLst/>
          </a:prstGeom>
        </p:spPr>
      </p:pic>
      <p:pic>
        <p:nvPicPr>
          <p:cNvPr id="9" name="Picture 8" descr="OpenSUSE_official-logo-color.png"/>
          <p:cNvPicPr>
            <a:picLocks noChangeAspect="1"/>
          </p:cNvPicPr>
          <p:nvPr/>
        </p:nvPicPr>
        <p:blipFill>
          <a:blip r:embed="rId7" cstate="print"/>
          <a:stretch>
            <a:fillRect/>
          </a:stretch>
        </p:blipFill>
        <p:spPr>
          <a:xfrm>
            <a:off x="5334000" y="4572000"/>
            <a:ext cx="2641600" cy="1981200"/>
          </a:xfrm>
          <a:prstGeom prst="rect">
            <a:avLst/>
          </a:prstGeom>
        </p:spPr>
      </p:pic>
      <p:pic>
        <p:nvPicPr>
          <p:cNvPr id="10" name="Picture 9" descr="Logo_fedoralogo.png"/>
          <p:cNvPicPr>
            <a:picLocks noChangeAspect="1"/>
          </p:cNvPicPr>
          <p:nvPr/>
        </p:nvPicPr>
        <p:blipFill>
          <a:blip r:embed="rId8" cstate="print"/>
          <a:stretch>
            <a:fillRect/>
          </a:stretch>
        </p:blipFill>
        <p:spPr>
          <a:xfrm>
            <a:off x="685800" y="609600"/>
            <a:ext cx="3366398" cy="1021141"/>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219200"/>
            <a:ext cx="8763000" cy="3139321"/>
          </a:xfrm>
          <a:prstGeom prst="rect">
            <a:avLst/>
          </a:prstGeom>
          <a:noFill/>
        </p:spPr>
        <p:txBody>
          <a:bodyPr wrap="square" rtlCol="0">
            <a:spAutoFit/>
          </a:bodyPr>
          <a:lstStyle/>
          <a:p>
            <a:r>
              <a:rPr lang="en-US" smtClean="0"/>
              <a:t>Fungsi Sistem Operasi Server adalah :</a:t>
            </a:r>
          </a:p>
          <a:p>
            <a:r>
              <a:rPr lang="en-US" smtClean="0"/>
              <a:t>menjalankan perangkat lunak administratif yang mengontrol akses terhadap jaringan dan sumber daya yang terdapat di dalamnya dan memberikan akses kepada stasiun kerja anggota jaringan.</a:t>
            </a:r>
          </a:p>
          <a:p>
            <a:endParaRPr lang="en-US" smtClean="0"/>
          </a:p>
          <a:p>
            <a:r>
              <a:rPr lang="en-US" smtClean="0"/>
              <a:t>Contoh layanan :</a:t>
            </a:r>
          </a:p>
          <a:p>
            <a:pPr>
              <a:buFontTx/>
              <a:buChar char="-"/>
            </a:pPr>
            <a:r>
              <a:rPr lang="en-US" smtClean="0"/>
              <a:t> DHCP</a:t>
            </a:r>
          </a:p>
          <a:p>
            <a:pPr>
              <a:buFontTx/>
              <a:buChar char="-"/>
            </a:pPr>
            <a:r>
              <a:rPr lang="en-US" smtClean="0"/>
              <a:t> Web Server</a:t>
            </a:r>
          </a:p>
          <a:p>
            <a:pPr>
              <a:buFontTx/>
              <a:buChar char="-"/>
            </a:pPr>
            <a:r>
              <a:rPr lang="en-US" smtClean="0"/>
              <a:t> Sharing system</a:t>
            </a:r>
          </a:p>
          <a:p>
            <a:pPr>
              <a:buFontTx/>
              <a:buChar char="-"/>
            </a:pPr>
            <a:r>
              <a:rPr lang="en-US" smtClean="0"/>
              <a:t> DNS</a:t>
            </a:r>
          </a:p>
          <a:p>
            <a:pPr>
              <a:buFontTx/>
              <a:buChar char="-"/>
            </a:pPr>
            <a:r>
              <a:rPr lang="en-US" smtClean="0"/>
              <a:t> Proxy</a:t>
            </a:r>
            <a:endParaRPr lang="en-US"/>
          </a:p>
        </p:txBody>
      </p:sp>
      <p:pic>
        <p:nvPicPr>
          <p:cNvPr id="5" name="Picture 4" descr="626005-img-1.jpg"/>
          <p:cNvPicPr>
            <a:picLocks noChangeAspect="1"/>
          </p:cNvPicPr>
          <p:nvPr/>
        </p:nvPicPr>
        <p:blipFill>
          <a:blip r:embed="rId2" cstate="print"/>
          <a:stretch>
            <a:fillRect/>
          </a:stretch>
        </p:blipFill>
        <p:spPr>
          <a:xfrm>
            <a:off x="3429000" y="2667000"/>
            <a:ext cx="5452991" cy="3631692"/>
          </a:xfrm>
          <a:prstGeom prst="rect">
            <a:avLst/>
          </a:prstGeom>
        </p:spPr>
      </p:pic>
      <p:pic>
        <p:nvPicPr>
          <p:cNvPr id="6" name="Picture 5" descr="FB_SERVER_040_x900.jpg"/>
          <p:cNvPicPr>
            <a:picLocks noChangeAspect="1"/>
          </p:cNvPicPr>
          <p:nvPr/>
        </p:nvPicPr>
        <p:blipFill>
          <a:blip r:embed="rId3" cstate="print"/>
          <a:stretch>
            <a:fillRect/>
          </a:stretch>
        </p:blipFill>
        <p:spPr>
          <a:xfrm>
            <a:off x="381000" y="4419600"/>
            <a:ext cx="3543300" cy="2102358"/>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xtBox 3"/>
          <p:cNvSpPr txBox="1"/>
          <p:nvPr/>
        </p:nvSpPr>
        <p:spPr>
          <a:xfrm>
            <a:off x="304800" y="1143000"/>
            <a:ext cx="8610600" cy="3416320"/>
          </a:xfrm>
          <a:prstGeom prst="rect">
            <a:avLst/>
          </a:prstGeom>
          <a:noFill/>
        </p:spPr>
        <p:txBody>
          <a:bodyPr wrap="square" rtlCol="0">
            <a:spAutoFit/>
          </a:bodyPr>
          <a:lstStyle/>
          <a:p>
            <a:r>
              <a:rPr lang="en-US" smtClean="0"/>
              <a:t>Dilihat dari fungsinya, server bisa di kategorikan dalam beberapa jenis, </a:t>
            </a:r>
          </a:p>
          <a:p>
            <a:r>
              <a:rPr lang="en-US" smtClean="0"/>
              <a:t>seperti server aplikasi, server data maupun server proksi ( proxy ). </a:t>
            </a:r>
          </a:p>
          <a:p>
            <a:pPr>
              <a:buFontTx/>
              <a:buChar char="-"/>
            </a:pPr>
            <a:r>
              <a:rPr lang="en-US" smtClean="0"/>
              <a:t> </a:t>
            </a:r>
            <a:r>
              <a:rPr lang="en-US" smtClean="0">
                <a:solidFill>
                  <a:srgbClr val="FF0000"/>
                </a:solidFill>
              </a:rPr>
              <a:t>server aplikasi </a:t>
            </a:r>
            <a:r>
              <a:rPr lang="en-US" smtClean="0"/>
              <a:t>adalah server yang digunakan untuk menyimpan berbagai macam       </a:t>
            </a:r>
          </a:p>
          <a:p>
            <a:r>
              <a:rPr lang="en-US" smtClean="0"/>
              <a:t>   aplikasi yang dapat diakses oleh klien.</a:t>
            </a:r>
          </a:p>
          <a:p>
            <a:pPr>
              <a:buFontTx/>
              <a:buChar char="-"/>
            </a:pPr>
            <a:r>
              <a:rPr lang="en-US" smtClean="0"/>
              <a:t> </a:t>
            </a:r>
            <a:r>
              <a:rPr lang="en-US" smtClean="0">
                <a:solidFill>
                  <a:srgbClr val="FF0000"/>
                </a:solidFill>
              </a:rPr>
              <a:t>server data </a:t>
            </a:r>
            <a:r>
              <a:rPr lang="en-US" smtClean="0"/>
              <a:t>sendiri digunakan untuk menyimpan data baik yang digunakan klien </a:t>
            </a:r>
          </a:p>
          <a:p>
            <a:r>
              <a:rPr lang="en-US" smtClean="0"/>
              <a:t>   secara langsung maupun data yang diproses oleh server aplikasi. </a:t>
            </a:r>
          </a:p>
          <a:p>
            <a:r>
              <a:rPr lang="en-US" smtClean="0"/>
              <a:t>- </a:t>
            </a:r>
            <a:r>
              <a:rPr lang="en-US" smtClean="0">
                <a:solidFill>
                  <a:srgbClr val="FF0000"/>
                </a:solidFill>
              </a:rPr>
              <a:t>server proksi ( Proxy </a:t>
            </a:r>
            <a:r>
              <a:rPr lang="en-US" smtClean="0"/>
              <a:t>)  berfungsi untuk mengatur lalu lintas di jaringan melalui pengaturan proksi. Orang awam lebih mengenal proxy server untuk mengkoneksikan komputer klien ke Internet.</a:t>
            </a:r>
          </a:p>
          <a:p>
            <a:endParaRPr lang="en-US" smtClean="0"/>
          </a:p>
          <a:p>
            <a:r>
              <a:rPr lang="en-US" smtClean="0"/>
              <a:t>Kegunaan server sangat banyak, misalnya untuk situs web, ilmu pengetahuan, atau sekadar penyimpanan data.</a:t>
            </a:r>
            <a:endParaRPr lang="en-US"/>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1066800"/>
            <a:ext cx="2767809" cy="369332"/>
          </a:xfrm>
          <a:prstGeom prst="rect">
            <a:avLst/>
          </a:prstGeom>
          <a:noFill/>
        </p:spPr>
        <p:txBody>
          <a:bodyPr wrap="none" rtlCol="0">
            <a:spAutoFit/>
          </a:bodyPr>
          <a:lstStyle/>
          <a:p>
            <a:r>
              <a:rPr lang="en-US" smtClean="0"/>
              <a:t>B. SOFTWARE  APLIKASI</a:t>
            </a:r>
            <a:endParaRPr lang="en-US"/>
          </a:p>
        </p:txBody>
      </p:sp>
      <p:sp>
        <p:nvSpPr>
          <p:cNvPr id="5" name="TextBox 4"/>
          <p:cNvSpPr txBox="1"/>
          <p:nvPr/>
        </p:nvSpPr>
        <p:spPr>
          <a:xfrm>
            <a:off x="381000" y="1676400"/>
            <a:ext cx="8382000" cy="5078313"/>
          </a:xfrm>
          <a:prstGeom prst="rect">
            <a:avLst/>
          </a:prstGeom>
          <a:noFill/>
        </p:spPr>
        <p:txBody>
          <a:bodyPr wrap="square" rtlCol="0">
            <a:spAutoFit/>
          </a:bodyPr>
          <a:lstStyle/>
          <a:p>
            <a:r>
              <a:rPr lang="en-US" smtClean="0"/>
              <a:t>Aplikasi yang digunakan server untuk menjalankan jaringan antara lain: </a:t>
            </a:r>
          </a:p>
          <a:p>
            <a:r>
              <a:rPr lang="en-US" smtClean="0"/>
              <a:t/>
            </a:r>
            <a:br>
              <a:rPr lang="en-US" smtClean="0"/>
            </a:br>
            <a:endParaRPr lang="en-US" smtClean="0"/>
          </a:p>
          <a:p>
            <a:r>
              <a:rPr lang="en-US" b="1" smtClean="0"/>
              <a:t>1.</a:t>
            </a:r>
            <a:r>
              <a:rPr lang="en-US" smtClean="0"/>
              <a:t>       </a:t>
            </a:r>
            <a:r>
              <a:rPr lang="en-US" b="1" smtClean="0"/>
              <a:t>DNS Server (Bind)</a:t>
            </a:r>
            <a:endParaRPr lang="en-US" smtClean="0"/>
          </a:p>
          <a:p>
            <a:r>
              <a:rPr lang="en-US" smtClean="0"/>
              <a:t/>
            </a:r>
            <a:br>
              <a:rPr lang="en-US" smtClean="0"/>
            </a:br>
            <a:r>
              <a:rPr lang="en-US" smtClean="0"/>
              <a:t>DNS (Domain Name System) bisa disebut juga nama </a:t>
            </a:r>
            <a:r>
              <a:rPr lang="en-US" b="1" smtClean="0"/>
              <a:t>server</a:t>
            </a:r>
            <a:r>
              <a:rPr lang="en-US" smtClean="0"/>
              <a:t> yang mana digunakan untuk memberikan layanan Pemetaan nama Host ke alamat IP dan bahkan sebaliknya dari alamat IP menjadi nama host.</a:t>
            </a:r>
          </a:p>
          <a:p>
            <a:r>
              <a:rPr lang="en-US" smtClean="0"/>
              <a:t/>
            </a:r>
            <a:br>
              <a:rPr lang="en-US" smtClean="0"/>
            </a:br>
            <a:r>
              <a:rPr lang="en-US" b="1" smtClean="0"/>
              <a:t>2.</a:t>
            </a:r>
            <a:r>
              <a:rPr lang="en-US" smtClean="0"/>
              <a:t>       </a:t>
            </a:r>
            <a:r>
              <a:rPr lang="en-US" b="1" smtClean="0"/>
              <a:t>DHCP (Dynamic Host Configurastion Protocol)</a:t>
            </a:r>
            <a:endParaRPr lang="en-US" smtClean="0"/>
          </a:p>
          <a:p>
            <a:r>
              <a:rPr lang="en-US" smtClean="0"/>
              <a:t/>
            </a:r>
            <a:br>
              <a:rPr lang="en-US" smtClean="0"/>
            </a:br>
            <a:r>
              <a:rPr lang="en-US" smtClean="0"/>
              <a:t>DHCP adalah layanan yang digunakan untuk mengkonfigurasikan host secara dinamis untuk dapat menerima layanan </a:t>
            </a:r>
            <a:r>
              <a:rPr lang="en-US" b="1" smtClean="0"/>
              <a:t>server DHCP</a:t>
            </a:r>
            <a:r>
              <a:rPr lang="en-US" smtClean="0"/>
              <a:t> komputer client cukup diset alamat IP secara otomatis.</a:t>
            </a:r>
          </a:p>
          <a:p>
            <a:r>
              <a:rPr lang="en-US" smtClean="0"/>
              <a:t/>
            </a:r>
            <a:br>
              <a:rPr lang="en-US" smtClean="0"/>
            </a:br>
            <a:endParaRPr lang="en-US" smtClean="0"/>
          </a:p>
          <a:p>
            <a:r>
              <a:rPr lang="en-US" smtClean="0"/>
              <a:t/>
            </a:r>
            <a:br>
              <a:rPr lang="en-US" smtClean="0"/>
            </a:br>
            <a:endParaRPr lang="en-US"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228600"/>
            <a:ext cx="8534400" cy="7571303"/>
          </a:xfrm>
          <a:prstGeom prst="rect">
            <a:avLst/>
          </a:prstGeom>
          <a:noFill/>
        </p:spPr>
        <p:txBody>
          <a:bodyPr wrap="square" rtlCol="0">
            <a:spAutoFit/>
          </a:bodyPr>
          <a:lstStyle/>
          <a:p>
            <a:r>
              <a:rPr lang="en-US" b="1" smtClean="0"/>
              <a:t>3.</a:t>
            </a:r>
            <a:r>
              <a:rPr lang="en-US" smtClean="0"/>
              <a:t>       </a:t>
            </a:r>
            <a:r>
              <a:rPr lang="en-US" b="1" smtClean="0"/>
              <a:t>FTP (Pro FTPD)</a:t>
            </a:r>
            <a:endParaRPr lang="en-US" smtClean="0"/>
          </a:p>
          <a:p>
            <a:r>
              <a:rPr lang="en-US" smtClean="0"/>
              <a:t/>
            </a:r>
            <a:br>
              <a:rPr lang="en-US" smtClean="0"/>
            </a:br>
            <a:r>
              <a:rPr lang="en-US" smtClean="0"/>
              <a:t>File Transfer Protocol digunakan untuk proses transfer file dimana ada dua proses yaitu Upload (mengirim) dan Download (mengambil). Port 20 untuk proses pemberian perintah dan posrt 21 untuk proses transfer.</a:t>
            </a:r>
          </a:p>
          <a:p>
            <a:r>
              <a:rPr lang="en-US" smtClean="0"/>
              <a:t/>
            </a:r>
            <a:br>
              <a:rPr lang="en-US" smtClean="0"/>
            </a:br>
            <a:r>
              <a:rPr lang="en-US" b="1" smtClean="0"/>
              <a:t>4.</a:t>
            </a:r>
            <a:r>
              <a:rPr lang="en-US" smtClean="0"/>
              <a:t>       </a:t>
            </a:r>
            <a:r>
              <a:rPr lang="en-US" b="1" smtClean="0"/>
              <a:t>Server HTTP (Apache)</a:t>
            </a:r>
            <a:endParaRPr lang="en-US" smtClean="0"/>
          </a:p>
          <a:p>
            <a:r>
              <a:rPr lang="en-US" smtClean="0"/>
              <a:t>Koneksi internet yang paling banyak digunakan oleh penggunanya adalah koneksi menggunakan protocol HTTP (Hyper Text Tranfer Protocol). HTTP digunakan untuk melihat situs yang ditulis dengan kode HTML (Hyper Text markup Languange). Transfer file download upload yang digunakan adalah port 80</a:t>
            </a:r>
          </a:p>
          <a:p>
            <a:r>
              <a:rPr lang="en-US" smtClean="0"/>
              <a:t/>
            </a:r>
            <a:br>
              <a:rPr lang="en-US" smtClean="0"/>
            </a:br>
            <a:r>
              <a:rPr lang="en-US" b="1" smtClean="0"/>
              <a:t>5.</a:t>
            </a:r>
            <a:r>
              <a:rPr lang="en-US" smtClean="0"/>
              <a:t>       </a:t>
            </a:r>
            <a:r>
              <a:rPr lang="en-US" b="1" smtClean="0"/>
              <a:t>Mail Server (Post Fix)</a:t>
            </a:r>
            <a:endParaRPr lang="en-US" smtClean="0"/>
          </a:p>
          <a:p>
            <a:r>
              <a:rPr lang="en-US" smtClean="0"/>
              <a:t>Program yang berusaha menyebarkan file/informasi untuk menanggapi suatu permintaan melalui penggunaan email. Bentuk alamat email : </a:t>
            </a:r>
            <a:r>
              <a:rPr lang="en-US" i="1" smtClean="0"/>
              <a:t>user@domain.</a:t>
            </a:r>
          </a:p>
          <a:p>
            <a:endParaRPr lang="en-US" smtClean="0"/>
          </a:p>
          <a:p>
            <a:r>
              <a:rPr lang="en-US" b="1" smtClean="0"/>
              <a:t>6.</a:t>
            </a:r>
            <a:r>
              <a:rPr lang="en-US" smtClean="0"/>
              <a:t>       </a:t>
            </a:r>
            <a:r>
              <a:rPr lang="en-US" b="1" smtClean="0"/>
              <a:t>Proxy Server (Squid)</a:t>
            </a:r>
            <a:endParaRPr lang="en-US" smtClean="0"/>
          </a:p>
          <a:p>
            <a:r>
              <a:rPr lang="en-US" b="1" smtClean="0"/>
              <a:t>Server</a:t>
            </a:r>
            <a:r>
              <a:rPr lang="en-US" smtClean="0"/>
              <a:t> yang diletakan antara suatu </a:t>
            </a:r>
            <a:r>
              <a:rPr lang="en-US" b="1" smtClean="0"/>
              <a:t>aplikasi</a:t>
            </a:r>
            <a:r>
              <a:rPr lang="en-US" smtClean="0"/>
              <a:t> client (web browser client FTP) dan </a:t>
            </a:r>
            <a:r>
              <a:rPr lang="en-US" b="1" smtClean="0"/>
              <a:t>aplikasi server </a:t>
            </a:r>
            <a:r>
              <a:rPr lang="en-US" smtClean="0"/>
              <a:t>(server web, server FTP) yang dihubungi digunakan untuk efisiensi bandwith. Firewall, filter situs, dan menyimpan file dari situs yang dikunjungi.</a:t>
            </a:r>
          </a:p>
          <a:p>
            <a:r>
              <a:rPr lang="en-US" smtClean="0"/>
              <a:t/>
            </a:r>
            <a:br>
              <a:rPr lang="en-US" smtClean="0"/>
            </a:br>
            <a:endParaRPr lang="en-US" smtClean="0"/>
          </a:p>
          <a:p>
            <a:r>
              <a:rPr lang="en-US" smtClean="0"/>
              <a:t/>
            </a:r>
            <a:br>
              <a:rPr lang="en-US" smtClean="0"/>
            </a:br>
            <a:endParaRPr lang="en-US" smtClean="0"/>
          </a:p>
          <a:p>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595</TotalTime>
  <Words>227</Words>
  <Application>Microsoft Office PowerPoint</Application>
  <PresentationFormat>On-screen Show (4:3)</PresentationFormat>
  <Paragraphs>89</Paragraphs>
  <Slides>17</Slides>
  <Notes>0</Notes>
  <HiddenSlides>1</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Flow</vt:lpstr>
      <vt:lpstr>Slide 1</vt:lpstr>
      <vt:lpstr>Slide 2</vt:lpstr>
      <vt:lpstr>Slide 3</vt:lpstr>
      <vt:lpstr>Slide 4</vt:lpstr>
      <vt:lpstr>Slide 5</vt:lpstr>
      <vt:lpstr>Slide 6</vt:lpstr>
      <vt:lpstr>Slide 7</vt:lpstr>
      <vt:lpstr>Slide 8</vt:lpstr>
      <vt:lpstr>Slide 9</vt:lpstr>
      <vt:lpstr>Slide 10</vt:lpstr>
      <vt:lpstr>Slide 11</vt:lpstr>
      <vt:lpstr>2. Komponen Software</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lab</dc:creator>
  <cp:lastModifiedBy>lab</cp:lastModifiedBy>
  <cp:revision>13</cp:revision>
  <dcterms:created xsi:type="dcterms:W3CDTF">2014-10-27T03:12:08Z</dcterms:created>
  <dcterms:modified xsi:type="dcterms:W3CDTF">2014-11-20T03:38:56Z</dcterms:modified>
</cp:coreProperties>
</file>